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74" r:id="rId6"/>
    <p:sldId id="275" r:id="rId7"/>
    <p:sldId id="276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026" userDrawn="1">
          <p15:clr>
            <a:srgbClr val="A4A3A4"/>
          </p15:clr>
        </p15:guide>
        <p15:guide id="2" orient="horz" pos="22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6"/>
      </p:cViewPr>
      <p:guideLst>
        <p:guide pos="2026"/>
        <p:guide orient="horz" pos="227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3.wdp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290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776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961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Picture 21" descr="2 (1)"/>
          <p:cNvPicPr>
            <a:picLocks noChangeAspect="1" noChangeArrowheads="1"/>
          </p:cNvPicPr>
          <p:nvPr userDrawn="1"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93" y="228041"/>
            <a:ext cx="690556" cy="690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845678" y="260698"/>
            <a:ext cx="11346322" cy="53067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13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0" y="260697"/>
            <a:ext cx="155121" cy="530679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13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6665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845678" y="260698"/>
            <a:ext cx="11346322" cy="53067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13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260697"/>
            <a:ext cx="155121" cy="53067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13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7"/>
          <p:cNvPicPr>
            <a:picLocks noChangeAspect="1" noChangeArrowheads="1"/>
          </p:cNvPicPr>
          <p:nvPr userDrawn="1"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05" y="209224"/>
            <a:ext cx="637388" cy="6364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文本框 10"/>
          <p:cNvSpPr txBox="1"/>
          <p:nvPr userDrawn="1"/>
        </p:nvSpPr>
        <p:spPr>
          <a:xfrm>
            <a:off x="957527" y="250371"/>
            <a:ext cx="19078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逻辑图</a:t>
            </a:r>
          </a:p>
        </p:txBody>
      </p:sp>
    </p:spTree>
    <p:extLst>
      <p:ext uri="{BB962C8B-B14F-4D97-AF65-F5344CB8AC3E}">
        <p14:creationId xmlns:p14="http://schemas.microsoft.com/office/powerpoint/2010/main" val="2117770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845678" y="260698"/>
            <a:ext cx="11346322" cy="53067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13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260697"/>
            <a:ext cx="155121" cy="53067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13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Freeform 146"/>
          <p:cNvSpPr>
            <a:spLocks noEditPoints="1" noChangeArrowheads="1"/>
          </p:cNvSpPr>
          <p:nvPr userDrawn="1"/>
        </p:nvSpPr>
        <p:spPr bwMode="auto">
          <a:xfrm>
            <a:off x="213398" y="273203"/>
            <a:ext cx="378757" cy="413715"/>
          </a:xfrm>
          <a:custGeom>
            <a:avLst/>
            <a:gdLst>
              <a:gd name="T0" fmla="*/ 2147483647 w 99"/>
              <a:gd name="T1" fmla="*/ 2147483647 h 97"/>
              <a:gd name="T2" fmla="*/ 2147483647 w 99"/>
              <a:gd name="T3" fmla="*/ 2147483647 h 97"/>
              <a:gd name="T4" fmla="*/ 2147483647 w 99"/>
              <a:gd name="T5" fmla="*/ 2147483647 h 97"/>
              <a:gd name="T6" fmla="*/ 2147483647 w 99"/>
              <a:gd name="T7" fmla="*/ 2147483647 h 97"/>
              <a:gd name="T8" fmla="*/ 2147483647 w 99"/>
              <a:gd name="T9" fmla="*/ 2147483647 h 97"/>
              <a:gd name="T10" fmla="*/ 2147483647 w 99"/>
              <a:gd name="T11" fmla="*/ 2147483647 h 97"/>
              <a:gd name="T12" fmla="*/ 2147483647 w 99"/>
              <a:gd name="T13" fmla="*/ 2147483647 h 97"/>
              <a:gd name="T14" fmla="*/ 2147483647 w 99"/>
              <a:gd name="T15" fmla="*/ 2147483647 h 97"/>
              <a:gd name="T16" fmla="*/ 2147483647 w 99"/>
              <a:gd name="T17" fmla="*/ 2147483647 h 97"/>
              <a:gd name="T18" fmla="*/ 2147483647 w 99"/>
              <a:gd name="T19" fmla="*/ 0 h 97"/>
              <a:gd name="T20" fmla="*/ 2147483647 w 99"/>
              <a:gd name="T21" fmla="*/ 0 h 97"/>
              <a:gd name="T22" fmla="*/ 2147483647 w 99"/>
              <a:gd name="T23" fmla="*/ 2147483647 h 97"/>
              <a:gd name="T24" fmla="*/ 2147483647 w 99"/>
              <a:gd name="T25" fmla="*/ 2147483647 h 97"/>
              <a:gd name="T26" fmla="*/ 2147483647 w 99"/>
              <a:gd name="T27" fmla="*/ 2147483647 h 97"/>
              <a:gd name="T28" fmla="*/ 2147483647 w 99"/>
              <a:gd name="T29" fmla="*/ 2147483647 h 97"/>
              <a:gd name="T30" fmla="*/ 2147483647 w 99"/>
              <a:gd name="T31" fmla="*/ 2147483647 h 97"/>
              <a:gd name="T32" fmla="*/ 2147483647 w 99"/>
              <a:gd name="T33" fmla="*/ 2147483647 h 97"/>
              <a:gd name="T34" fmla="*/ 0 w 99"/>
              <a:gd name="T35" fmla="*/ 2147483647 h 97"/>
              <a:gd name="T36" fmla="*/ 0 w 99"/>
              <a:gd name="T37" fmla="*/ 2147483647 h 97"/>
              <a:gd name="T38" fmla="*/ 2147483647 w 99"/>
              <a:gd name="T39" fmla="*/ 2147483647 h 97"/>
              <a:gd name="T40" fmla="*/ 2147483647 w 99"/>
              <a:gd name="T41" fmla="*/ 2147483647 h 97"/>
              <a:gd name="T42" fmla="*/ 2147483647 w 99"/>
              <a:gd name="T43" fmla="*/ 2147483647 h 97"/>
              <a:gd name="T44" fmla="*/ 2147483647 w 99"/>
              <a:gd name="T45" fmla="*/ 2147483647 h 97"/>
              <a:gd name="T46" fmla="*/ 2147483647 w 99"/>
              <a:gd name="T47" fmla="*/ 2147483647 h 97"/>
              <a:gd name="T48" fmla="*/ 2147483647 w 99"/>
              <a:gd name="T49" fmla="*/ 2147483647 h 97"/>
              <a:gd name="T50" fmla="*/ 2147483647 w 99"/>
              <a:gd name="T51" fmla="*/ 2147483647 h 97"/>
              <a:gd name="T52" fmla="*/ 2147483647 w 99"/>
              <a:gd name="T53" fmla="*/ 2147483647 h 97"/>
              <a:gd name="T54" fmla="*/ 2147483647 w 99"/>
              <a:gd name="T55" fmla="*/ 2147483647 h 97"/>
              <a:gd name="T56" fmla="*/ 2147483647 w 99"/>
              <a:gd name="T57" fmla="*/ 2147483647 h 97"/>
              <a:gd name="T58" fmla="*/ 2147483647 w 99"/>
              <a:gd name="T59" fmla="*/ 2147483647 h 97"/>
              <a:gd name="T60" fmla="*/ 2147483647 w 99"/>
              <a:gd name="T61" fmla="*/ 2147483647 h 97"/>
              <a:gd name="T62" fmla="*/ 2147483647 w 99"/>
              <a:gd name="T63" fmla="*/ 2147483647 h 97"/>
              <a:gd name="T64" fmla="*/ 2147483647 w 99"/>
              <a:gd name="T65" fmla="*/ 2147483647 h 97"/>
              <a:gd name="T66" fmla="*/ 2147483647 w 99"/>
              <a:gd name="T67" fmla="*/ 2147483647 h 97"/>
              <a:gd name="T68" fmla="*/ 2147483647 w 99"/>
              <a:gd name="T69" fmla="*/ 2147483647 h 97"/>
              <a:gd name="T70" fmla="*/ 2147483647 w 99"/>
              <a:gd name="T71" fmla="*/ 2147483647 h 97"/>
              <a:gd name="T72" fmla="*/ 2147483647 w 99"/>
              <a:gd name="T73" fmla="*/ 2147483647 h 97"/>
              <a:gd name="T74" fmla="*/ 2147483647 w 99"/>
              <a:gd name="T75" fmla="*/ 2147483647 h 97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w 99"/>
              <a:gd name="T115" fmla="*/ 0 h 97"/>
              <a:gd name="T116" fmla="*/ 99 w 99"/>
              <a:gd name="T117" fmla="*/ 97 h 97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T114" t="T115" r="T116" b="T117"/>
            <a:pathLst>
              <a:path w="99" h="97">
                <a:moveTo>
                  <a:pt x="85" y="59"/>
                </a:moveTo>
                <a:cubicBezTo>
                  <a:pt x="85" y="59"/>
                  <a:pt x="99" y="54"/>
                  <a:pt x="99" y="53"/>
                </a:cubicBezTo>
                <a:cubicBezTo>
                  <a:pt x="99" y="43"/>
                  <a:pt x="99" y="43"/>
                  <a:pt x="99" y="43"/>
                </a:cubicBezTo>
                <a:cubicBezTo>
                  <a:pt x="99" y="42"/>
                  <a:pt x="85" y="37"/>
                  <a:pt x="85" y="37"/>
                </a:cubicBezTo>
                <a:cubicBezTo>
                  <a:pt x="83" y="31"/>
                  <a:pt x="83" y="31"/>
                  <a:pt x="83" y="31"/>
                </a:cubicBezTo>
                <a:cubicBezTo>
                  <a:pt x="83" y="31"/>
                  <a:pt x="88" y="18"/>
                  <a:pt x="88" y="17"/>
                </a:cubicBezTo>
                <a:cubicBezTo>
                  <a:pt x="80" y="10"/>
                  <a:pt x="80" y="10"/>
                  <a:pt x="80" y="10"/>
                </a:cubicBezTo>
                <a:cubicBezTo>
                  <a:pt x="80" y="9"/>
                  <a:pt x="67" y="15"/>
                  <a:pt x="67" y="15"/>
                </a:cubicBezTo>
                <a:cubicBezTo>
                  <a:pt x="60" y="13"/>
                  <a:pt x="60" y="13"/>
                  <a:pt x="60" y="13"/>
                </a:cubicBezTo>
                <a:cubicBezTo>
                  <a:pt x="60" y="13"/>
                  <a:pt x="55" y="0"/>
                  <a:pt x="54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3" y="0"/>
                  <a:pt x="38" y="13"/>
                  <a:pt x="38" y="13"/>
                </a:cubicBezTo>
                <a:cubicBezTo>
                  <a:pt x="32" y="15"/>
                  <a:pt x="32" y="15"/>
                  <a:pt x="32" y="15"/>
                </a:cubicBezTo>
                <a:cubicBezTo>
                  <a:pt x="32" y="15"/>
                  <a:pt x="18" y="10"/>
                  <a:pt x="18" y="10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8"/>
                  <a:pt x="16" y="31"/>
                  <a:pt x="16" y="31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37"/>
                  <a:pt x="0" y="42"/>
                  <a:pt x="0" y="43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4"/>
                  <a:pt x="13" y="59"/>
                  <a:pt x="13" y="59"/>
                </a:cubicBezTo>
                <a:cubicBezTo>
                  <a:pt x="16" y="65"/>
                  <a:pt x="16" y="65"/>
                  <a:pt x="16" y="65"/>
                </a:cubicBezTo>
                <a:cubicBezTo>
                  <a:pt x="16" y="65"/>
                  <a:pt x="10" y="78"/>
                  <a:pt x="10" y="79"/>
                </a:cubicBezTo>
                <a:cubicBezTo>
                  <a:pt x="18" y="86"/>
                  <a:pt x="18" y="86"/>
                  <a:pt x="18" y="86"/>
                </a:cubicBezTo>
                <a:cubicBezTo>
                  <a:pt x="19" y="87"/>
                  <a:pt x="32" y="81"/>
                  <a:pt x="32" y="81"/>
                </a:cubicBezTo>
                <a:cubicBezTo>
                  <a:pt x="38" y="83"/>
                  <a:pt x="38" y="83"/>
                  <a:pt x="38" y="83"/>
                </a:cubicBezTo>
                <a:cubicBezTo>
                  <a:pt x="38" y="83"/>
                  <a:pt x="43" y="97"/>
                  <a:pt x="44" y="97"/>
                </a:cubicBezTo>
                <a:cubicBezTo>
                  <a:pt x="55" y="97"/>
                  <a:pt x="55" y="97"/>
                  <a:pt x="55" y="97"/>
                </a:cubicBezTo>
                <a:cubicBezTo>
                  <a:pt x="56" y="97"/>
                  <a:pt x="61" y="83"/>
                  <a:pt x="61" y="83"/>
                </a:cubicBezTo>
                <a:cubicBezTo>
                  <a:pt x="67" y="81"/>
                  <a:pt x="67" y="81"/>
                  <a:pt x="67" y="81"/>
                </a:cubicBezTo>
                <a:cubicBezTo>
                  <a:pt x="67" y="81"/>
                  <a:pt x="80" y="87"/>
                  <a:pt x="81" y="86"/>
                </a:cubicBezTo>
                <a:cubicBezTo>
                  <a:pt x="88" y="79"/>
                  <a:pt x="88" y="79"/>
                  <a:pt x="88" y="79"/>
                </a:cubicBezTo>
                <a:cubicBezTo>
                  <a:pt x="89" y="78"/>
                  <a:pt x="83" y="65"/>
                  <a:pt x="83" y="65"/>
                </a:cubicBezTo>
                <a:lnTo>
                  <a:pt x="85" y="59"/>
                </a:lnTo>
                <a:close/>
                <a:moveTo>
                  <a:pt x="49" y="64"/>
                </a:moveTo>
                <a:cubicBezTo>
                  <a:pt x="40" y="64"/>
                  <a:pt x="33" y="57"/>
                  <a:pt x="33" y="48"/>
                </a:cubicBezTo>
                <a:cubicBezTo>
                  <a:pt x="33" y="40"/>
                  <a:pt x="40" y="33"/>
                  <a:pt x="49" y="33"/>
                </a:cubicBezTo>
                <a:cubicBezTo>
                  <a:pt x="58" y="33"/>
                  <a:pt x="65" y="40"/>
                  <a:pt x="65" y="48"/>
                </a:cubicBezTo>
                <a:cubicBezTo>
                  <a:pt x="65" y="57"/>
                  <a:pt x="58" y="64"/>
                  <a:pt x="49" y="6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Freeform 147"/>
          <p:cNvSpPr>
            <a:spLocks noEditPoints="1" noChangeArrowheads="1"/>
          </p:cNvSpPr>
          <p:nvPr userDrawn="1"/>
        </p:nvSpPr>
        <p:spPr bwMode="auto">
          <a:xfrm>
            <a:off x="545912" y="615755"/>
            <a:ext cx="174813" cy="200536"/>
          </a:xfrm>
          <a:custGeom>
            <a:avLst/>
            <a:gdLst>
              <a:gd name="T0" fmla="*/ 2147483647 w 46"/>
              <a:gd name="T1" fmla="*/ 2147483647 h 47"/>
              <a:gd name="T2" fmla="*/ 2147483647 w 46"/>
              <a:gd name="T3" fmla="*/ 2147483647 h 47"/>
              <a:gd name="T4" fmla="*/ 2147483647 w 46"/>
              <a:gd name="T5" fmla="*/ 2147483647 h 47"/>
              <a:gd name="T6" fmla="*/ 2147483647 w 46"/>
              <a:gd name="T7" fmla="*/ 2147483647 h 47"/>
              <a:gd name="T8" fmla="*/ 2147483647 w 46"/>
              <a:gd name="T9" fmla="*/ 2147483647 h 47"/>
              <a:gd name="T10" fmla="*/ 2147483647 w 46"/>
              <a:gd name="T11" fmla="*/ 2147483647 h 47"/>
              <a:gd name="T12" fmla="*/ 2147483647 w 46"/>
              <a:gd name="T13" fmla="*/ 2147483647 h 47"/>
              <a:gd name="T14" fmla="*/ 2147483647 w 46"/>
              <a:gd name="T15" fmla="*/ 0 h 47"/>
              <a:gd name="T16" fmla="*/ 2147483647 w 46"/>
              <a:gd name="T17" fmla="*/ 2147483647 h 47"/>
              <a:gd name="T18" fmla="*/ 2147483647 w 46"/>
              <a:gd name="T19" fmla="*/ 2147483647 h 47"/>
              <a:gd name="T20" fmla="*/ 2147483647 w 46"/>
              <a:gd name="T21" fmla="*/ 2147483647 h 47"/>
              <a:gd name="T22" fmla="*/ 2147483647 w 46"/>
              <a:gd name="T23" fmla="*/ 2147483647 h 47"/>
              <a:gd name="T24" fmla="*/ 2147483647 w 46"/>
              <a:gd name="T25" fmla="*/ 2147483647 h 47"/>
              <a:gd name="T26" fmla="*/ 2147483647 w 46"/>
              <a:gd name="T27" fmla="*/ 2147483647 h 47"/>
              <a:gd name="T28" fmla="*/ 2147483647 w 46"/>
              <a:gd name="T29" fmla="*/ 2147483647 h 47"/>
              <a:gd name="T30" fmla="*/ 0 w 46"/>
              <a:gd name="T31" fmla="*/ 2147483647 h 47"/>
              <a:gd name="T32" fmla="*/ 2147483647 w 46"/>
              <a:gd name="T33" fmla="*/ 2147483647 h 47"/>
              <a:gd name="T34" fmla="*/ 2147483647 w 46"/>
              <a:gd name="T35" fmla="*/ 2147483647 h 47"/>
              <a:gd name="T36" fmla="*/ 2147483647 w 46"/>
              <a:gd name="T37" fmla="*/ 2147483647 h 47"/>
              <a:gd name="T38" fmla="*/ 2147483647 w 46"/>
              <a:gd name="T39" fmla="*/ 2147483647 h 47"/>
              <a:gd name="T40" fmla="*/ 2147483647 w 46"/>
              <a:gd name="T41" fmla="*/ 2147483647 h 47"/>
              <a:gd name="T42" fmla="*/ 2147483647 w 46"/>
              <a:gd name="T43" fmla="*/ 2147483647 h 47"/>
              <a:gd name="T44" fmla="*/ 2147483647 w 46"/>
              <a:gd name="T45" fmla="*/ 2147483647 h 47"/>
              <a:gd name="T46" fmla="*/ 2147483647 w 46"/>
              <a:gd name="T47" fmla="*/ 2147483647 h 47"/>
              <a:gd name="T48" fmla="*/ 2147483647 w 46"/>
              <a:gd name="T49" fmla="*/ 2147483647 h 47"/>
              <a:gd name="T50" fmla="*/ 2147483647 w 46"/>
              <a:gd name="T51" fmla="*/ 2147483647 h 47"/>
              <a:gd name="T52" fmla="*/ 2147483647 w 46"/>
              <a:gd name="T53" fmla="*/ 2147483647 h 47"/>
              <a:gd name="T54" fmla="*/ 2147483647 w 46"/>
              <a:gd name="T55" fmla="*/ 2147483647 h 47"/>
              <a:gd name="T56" fmla="*/ 2147483647 w 46"/>
              <a:gd name="T57" fmla="*/ 2147483647 h 47"/>
              <a:gd name="T58" fmla="*/ 2147483647 w 46"/>
              <a:gd name="T59" fmla="*/ 2147483647 h 47"/>
              <a:gd name="T60" fmla="*/ 2147483647 w 46"/>
              <a:gd name="T61" fmla="*/ 2147483647 h 47"/>
              <a:gd name="T62" fmla="*/ 2147483647 w 46"/>
              <a:gd name="T63" fmla="*/ 2147483647 h 47"/>
              <a:gd name="T64" fmla="*/ 2147483647 w 46"/>
              <a:gd name="T65" fmla="*/ 2147483647 h 47"/>
              <a:gd name="T66" fmla="*/ 2147483647 w 46"/>
              <a:gd name="T67" fmla="*/ 2147483647 h 47"/>
              <a:gd name="T68" fmla="*/ 2147483647 w 46"/>
              <a:gd name="T69" fmla="*/ 2147483647 h 47"/>
              <a:gd name="T70" fmla="*/ 2147483647 w 46"/>
              <a:gd name="T71" fmla="*/ 2147483647 h 47"/>
              <a:gd name="T72" fmla="*/ 2147483647 w 46"/>
              <a:gd name="T73" fmla="*/ 2147483647 h 47"/>
              <a:gd name="T74" fmla="*/ 2147483647 w 46"/>
              <a:gd name="T75" fmla="*/ 2147483647 h 47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w 46"/>
              <a:gd name="T115" fmla="*/ 0 h 47"/>
              <a:gd name="T116" fmla="*/ 46 w 46"/>
              <a:gd name="T117" fmla="*/ 47 h 47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T114" t="T115" r="T116" b="T117"/>
            <a:pathLst>
              <a:path w="46" h="47">
                <a:moveTo>
                  <a:pt x="40" y="23"/>
                </a:moveTo>
                <a:cubicBezTo>
                  <a:pt x="40" y="19"/>
                  <a:pt x="40" y="19"/>
                  <a:pt x="40" y="19"/>
                </a:cubicBezTo>
                <a:cubicBezTo>
                  <a:pt x="44" y="14"/>
                  <a:pt x="44" y="14"/>
                  <a:pt x="44" y="14"/>
                </a:cubicBezTo>
                <a:cubicBezTo>
                  <a:pt x="41" y="9"/>
                  <a:pt x="41" y="9"/>
                  <a:pt x="41" y="9"/>
                </a:cubicBezTo>
                <a:cubicBezTo>
                  <a:pt x="35" y="10"/>
                  <a:pt x="35" y="10"/>
                  <a:pt x="35" y="10"/>
                </a:cubicBezTo>
                <a:cubicBezTo>
                  <a:pt x="32" y="8"/>
                  <a:pt x="32" y="8"/>
                  <a:pt x="32" y="8"/>
                </a:cubicBezTo>
                <a:cubicBezTo>
                  <a:pt x="31" y="1"/>
                  <a:pt x="31" y="1"/>
                  <a:pt x="31" y="1"/>
                </a:cubicBezTo>
                <a:cubicBezTo>
                  <a:pt x="26" y="0"/>
                  <a:pt x="26" y="0"/>
                  <a:pt x="26" y="0"/>
                </a:cubicBezTo>
                <a:cubicBezTo>
                  <a:pt x="22" y="6"/>
                  <a:pt x="22" y="6"/>
                  <a:pt x="22" y="6"/>
                </a:cubicBezTo>
                <a:cubicBezTo>
                  <a:pt x="19" y="6"/>
                  <a:pt x="19" y="6"/>
                  <a:pt x="19" y="6"/>
                </a:cubicBezTo>
                <a:cubicBezTo>
                  <a:pt x="13" y="2"/>
                  <a:pt x="13" y="2"/>
                  <a:pt x="13" y="2"/>
                </a:cubicBezTo>
                <a:cubicBezTo>
                  <a:pt x="9" y="5"/>
                  <a:pt x="9" y="5"/>
                  <a:pt x="9" y="5"/>
                </a:cubicBezTo>
                <a:cubicBezTo>
                  <a:pt x="10" y="12"/>
                  <a:pt x="10" y="12"/>
                  <a:pt x="10" y="12"/>
                </a:cubicBezTo>
                <a:cubicBezTo>
                  <a:pt x="8" y="15"/>
                  <a:pt x="8" y="15"/>
                  <a:pt x="8" y="15"/>
                </a:cubicBezTo>
                <a:cubicBezTo>
                  <a:pt x="1" y="16"/>
                  <a:pt x="1" y="16"/>
                  <a:pt x="1" y="16"/>
                </a:cubicBezTo>
                <a:cubicBezTo>
                  <a:pt x="0" y="21"/>
                  <a:pt x="0" y="21"/>
                  <a:pt x="0" y="21"/>
                </a:cubicBezTo>
                <a:cubicBezTo>
                  <a:pt x="5" y="25"/>
                  <a:pt x="5" y="25"/>
                  <a:pt x="5" y="25"/>
                </a:cubicBezTo>
                <a:cubicBezTo>
                  <a:pt x="6" y="28"/>
                  <a:pt x="6" y="28"/>
                  <a:pt x="6" y="28"/>
                </a:cubicBezTo>
                <a:cubicBezTo>
                  <a:pt x="2" y="34"/>
                  <a:pt x="2" y="34"/>
                  <a:pt x="2" y="34"/>
                </a:cubicBezTo>
                <a:cubicBezTo>
                  <a:pt x="4" y="38"/>
                  <a:pt x="4" y="38"/>
                  <a:pt x="4" y="38"/>
                </a:cubicBezTo>
                <a:cubicBezTo>
                  <a:pt x="11" y="37"/>
                  <a:pt x="11" y="37"/>
                  <a:pt x="11" y="37"/>
                </a:cubicBezTo>
                <a:cubicBezTo>
                  <a:pt x="14" y="39"/>
                  <a:pt x="14" y="39"/>
                  <a:pt x="14" y="39"/>
                </a:cubicBezTo>
                <a:cubicBezTo>
                  <a:pt x="15" y="46"/>
                  <a:pt x="15" y="46"/>
                  <a:pt x="15" y="46"/>
                </a:cubicBezTo>
                <a:cubicBezTo>
                  <a:pt x="20" y="47"/>
                  <a:pt x="20" y="47"/>
                  <a:pt x="20" y="47"/>
                </a:cubicBezTo>
                <a:cubicBezTo>
                  <a:pt x="24" y="42"/>
                  <a:pt x="24" y="42"/>
                  <a:pt x="24" y="42"/>
                </a:cubicBezTo>
                <a:cubicBezTo>
                  <a:pt x="27" y="41"/>
                  <a:pt x="27" y="41"/>
                  <a:pt x="27" y="41"/>
                </a:cubicBezTo>
                <a:cubicBezTo>
                  <a:pt x="33" y="45"/>
                  <a:pt x="33" y="45"/>
                  <a:pt x="33" y="45"/>
                </a:cubicBezTo>
                <a:cubicBezTo>
                  <a:pt x="37" y="43"/>
                  <a:pt x="37" y="43"/>
                  <a:pt x="37" y="43"/>
                </a:cubicBezTo>
                <a:cubicBezTo>
                  <a:pt x="36" y="36"/>
                  <a:pt x="36" y="36"/>
                  <a:pt x="36" y="36"/>
                </a:cubicBezTo>
                <a:cubicBezTo>
                  <a:pt x="38" y="33"/>
                  <a:pt x="38" y="33"/>
                  <a:pt x="38" y="33"/>
                </a:cubicBezTo>
                <a:cubicBezTo>
                  <a:pt x="45" y="32"/>
                  <a:pt x="45" y="32"/>
                  <a:pt x="45" y="32"/>
                </a:cubicBezTo>
                <a:cubicBezTo>
                  <a:pt x="46" y="27"/>
                  <a:pt x="46" y="27"/>
                  <a:pt x="46" y="27"/>
                </a:cubicBezTo>
                <a:lnTo>
                  <a:pt x="40" y="23"/>
                </a:lnTo>
                <a:close/>
                <a:moveTo>
                  <a:pt x="30" y="26"/>
                </a:moveTo>
                <a:cubicBezTo>
                  <a:pt x="29" y="30"/>
                  <a:pt x="25" y="32"/>
                  <a:pt x="21" y="31"/>
                </a:cubicBezTo>
                <a:cubicBezTo>
                  <a:pt x="17" y="30"/>
                  <a:pt x="15" y="26"/>
                  <a:pt x="16" y="22"/>
                </a:cubicBezTo>
                <a:cubicBezTo>
                  <a:pt x="17" y="18"/>
                  <a:pt x="21" y="15"/>
                  <a:pt x="25" y="16"/>
                </a:cubicBezTo>
                <a:cubicBezTo>
                  <a:pt x="29" y="17"/>
                  <a:pt x="31" y="21"/>
                  <a:pt x="30" y="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/>
        </p:spPr>
        <p:txBody>
          <a:bodyPr/>
          <a:lstStyle/>
          <a:p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957527" y="250371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动画设置</a:t>
            </a:r>
          </a:p>
        </p:txBody>
      </p:sp>
    </p:spTree>
    <p:extLst>
      <p:ext uri="{BB962C8B-B14F-4D97-AF65-F5344CB8AC3E}">
        <p14:creationId xmlns:p14="http://schemas.microsoft.com/office/powerpoint/2010/main" val="3109643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845678" y="260698"/>
            <a:ext cx="11346322" cy="53067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13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0" y="260697"/>
            <a:ext cx="155121" cy="53067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1013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957527" y="250371"/>
            <a:ext cx="43444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PPT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基本功能小干货</a:t>
            </a:r>
          </a:p>
        </p:txBody>
      </p:sp>
      <p:pic>
        <p:nvPicPr>
          <p:cNvPr id="13" name="图片 18"/>
          <p:cNvPicPr>
            <a:picLocks noChangeAspect="1" noChangeArrowheads="1"/>
          </p:cNvPicPr>
          <p:nvPr userDrawn="1"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174" y="323043"/>
            <a:ext cx="552450" cy="48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0359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3853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972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8091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2511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DEABB-51CC-4202-8BF0-16EF4A032EB7}" type="datetimeFigureOut">
              <a:rPr lang="zh-CN" altLang="en-US" smtClean="0"/>
              <a:t>2016/12/20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A7BFD-0CCF-48E0-9299-1D54AFD8FE6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696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025" y="-766544"/>
            <a:ext cx="12363078" cy="824205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921" y="3455319"/>
            <a:ext cx="1143000" cy="1143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286" y="3267854"/>
            <a:ext cx="1143000" cy="1143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233" y="3420254"/>
            <a:ext cx="1143000" cy="1143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321" y="3607719"/>
            <a:ext cx="1143000" cy="1143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321" y="3036219"/>
            <a:ext cx="1143000" cy="1143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0159" y="3265226"/>
            <a:ext cx="1143000" cy="1143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0733" y="3420254"/>
            <a:ext cx="1143000" cy="1143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0816" y="3691578"/>
            <a:ext cx="1143000" cy="1143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580" y="2805466"/>
            <a:ext cx="1143000" cy="11430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692" y="3266548"/>
            <a:ext cx="1143000" cy="11430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928" y="3268308"/>
            <a:ext cx="1143000" cy="11430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6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9821" y="3137866"/>
            <a:ext cx="1143000" cy="11430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68" y="3420254"/>
            <a:ext cx="1143000" cy="1143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121" y="3657960"/>
            <a:ext cx="1143000" cy="11430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551" y="3516715"/>
            <a:ext cx="1143000" cy="114300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8051" y="3361210"/>
            <a:ext cx="1143000" cy="11430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1788" y="6284029"/>
            <a:ext cx="849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小组成员：黄建武、陈平永、蔡桐钊、骆铭涛、陈海涛、何晋豪、洪创煌、童云钊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981121" y="3030424"/>
            <a:ext cx="5522487" cy="1644921"/>
            <a:chOff x="948480" y="3825119"/>
            <a:chExt cx="5522487" cy="1644921"/>
          </a:xfrm>
        </p:grpSpPr>
        <p:sp>
          <p:nvSpPr>
            <p:cNvPr id="5" name="文本框 4"/>
            <p:cNvSpPr txBox="1"/>
            <p:nvPr/>
          </p:nvSpPr>
          <p:spPr>
            <a:xfrm>
              <a:off x="952340" y="4546710"/>
              <a:ext cx="5518627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400" b="1" dirty="0">
                  <a:solidFill>
                    <a:srgbClr val="FFC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Virtual Routing</a:t>
              </a:r>
              <a:endParaRPr lang="zh-CN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948480" y="3825119"/>
              <a:ext cx="249299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计算机网络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0956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1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3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2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7"/>
                                            </p:cond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1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1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9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1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13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2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21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2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21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2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21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9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3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2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21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2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4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57527" y="250371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团队分工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4823843"/>
              </p:ext>
            </p:extLst>
          </p:nvPr>
        </p:nvGraphicFramePr>
        <p:xfrm>
          <a:off x="1315336" y="1976346"/>
          <a:ext cx="9586164" cy="4592136"/>
        </p:xfrm>
        <a:graphic>
          <a:graphicData uri="http://schemas.openxmlformats.org/drawingml/2006/table">
            <a:tbl>
              <a:tblPr bandRow="1">
                <a:tableStyleId>{F5AB1C69-6EDB-4FF4-983F-18BD219EF322}</a:tableStyleId>
              </a:tblPr>
              <a:tblGrid>
                <a:gridCol w="1634168">
                  <a:extLst>
                    <a:ext uri="{9D8B030D-6E8A-4147-A177-3AD203B41FA5}">
                      <a16:colId xmlns:a16="http://schemas.microsoft.com/office/drawing/2014/main" xmlns="" val="547959203"/>
                    </a:ext>
                  </a:extLst>
                </a:gridCol>
                <a:gridCol w="6244868">
                  <a:extLst>
                    <a:ext uri="{9D8B030D-6E8A-4147-A177-3AD203B41FA5}">
                      <a16:colId xmlns:a16="http://schemas.microsoft.com/office/drawing/2014/main" xmlns="" val="3943903827"/>
                    </a:ext>
                  </a:extLst>
                </a:gridCol>
                <a:gridCol w="1707128">
                  <a:extLst>
                    <a:ext uri="{9D8B030D-6E8A-4147-A177-3AD203B41FA5}">
                      <a16:colId xmlns:a16="http://schemas.microsoft.com/office/drawing/2014/main" xmlns="" val="3430168747"/>
                    </a:ext>
                  </a:extLst>
                </a:gridCol>
              </a:tblGrid>
              <a:tr h="57401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zh-CN" altLang="en-US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黄建武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编写接口文档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0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04672" marR="104672" marT="52336" marB="52336"/>
                </a:tc>
                <a:extLst>
                  <a:ext uri="{0D108BD9-81ED-4DB2-BD59-A6C34878D82A}">
                    <a16:rowId xmlns:a16="http://schemas.microsoft.com/office/drawing/2014/main" xmlns="" val="3430328976"/>
                  </a:ext>
                </a:extLst>
              </a:tr>
              <a:tr h="57401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陈平永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err="1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VirtualRouter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处理路由表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(</a:t>
                      </a:r>
                      <a:r>
                        <a:rPr lang="en-US" altLang="zh-CN" sz="1800" kern="1200" dirty="0" err="1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processRouterTable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)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方法的实现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0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04672" marR="104672" marT="52336" marB="52336"/>
                </a:tc>
                <a:extLst>
                  <a:ext uri="{0D108BD9-81ED-4DB2-BD59-A6C34878D82A}">
                    <a16:rowId xmlns:a16="http://schemas.microsoft.com/office/drawing/2014/main" xmlns="" val="3117717020"/>
                  </a:ext>
                </a:extLst>
              </a:tr>
              <a:tr h="57401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蔡桐钊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Controller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处理节点请求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0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04672" marR="104672" marT="52336" marB="52336"/>
                </a:tc>
                <a:extLst>
                  <a:ext uri="{0D108BD9-81ED-4DB2-BD59-A6C34878D82A}">
                    <a16:rowId xmlns:a16="http://schemas.microsoft.com/office/drawing/2014/main" xmlns="" val="2504695668"/>
                  </a:ext>
                </a:extLst>
              </a:tr>
              <a:tr h="57401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骆铭涛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GUI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开发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0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04672" marR="104672" marT="52336" marB="52336"/>
                </a:tc>
                <a:extLst>
                  <a:ext uri="{0D108BD9-81ED-4DB2-BD59-A6C34878D82A}">
                    <a16:rowId xmlns:a16="http://schemas.microsoft.com/office/drawing/2014/main" xmlns="" val="590319624"/>
                  </a:ext>
                </a:extLst>
              </a:tr>
              <a:tr h="57401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陈海涛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Message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类的实现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0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04672" marR="104672" marT="52336" marB="52336"/>
                </a:tc>
                <a:extLst>
                  <a:ext uri="{0D108BD9-81ED-4DB2-BD59-A6C34878D82A}">
                    <a16:rowId xmlns:a16="http://schemas.microsoft.com/office/drawing/2014/main" xmlns="" val="2413739308"/>
                  </a:ext>
                </a:extLst>
              </a:tr>
              <a:tr h="57401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何晋豪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Controller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计算路由表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(Dijkstra)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的实现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0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04672" marR="104672" marT="52336" marB="52336"/>
                </a:tc>
                <a:extLst>
                  <a:ext uri="{0D108BD9-81ED-4DB2-BD59-A6C34878D82A}">
                    <a16:rowId xmlns:a16="http://schemas.microsoft.com/office/drawing/2014/main" xmlns="" val="3885114934"/>
                  </a:ext>
                </a:extLst>
              </a:tr>
              <a:tr h="57401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洪创煌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任务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和任务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2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的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Socket</a:t>
                      </a: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通信，消息传送等过程的实现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000" kern="1200" dirty="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04672" marR="104672" marT="52336" marB="52336"/>
                </a:tc>
                <a:extLst>
                  <a:ext uri="{0D108BD9-81ED-4DB2-BD59-A6C34878D82A}">
                    <a16:rowId xmlns:a16="http://schemas.microsoft.com/office/drawing/2014/main" xmlns="" val="3995729659"/>
                  </a:ext>
                </a:extLst>
              </a:tr>
              <a:tr h="574017"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20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童云钊</a:t>
                      </a: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实验报告、</a:t>
                      </a:r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PPT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04672" marR="104672" marT="52336" marB="52336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000" kern="1200" smtClean="0">
                          <a:solidFill>
                            <a:schemeClr val="dk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96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04672" marR="104672" marT="52336" marB="52336"/>
                </a:tc>
                <a:extLst>
                  <a:ext uri="{0D108BD9-81ED-4DB2-BD59-A6C34878D82A}">
                    <a16:rowId xmlns:a16="http://schemas.microsoft.com/office/drawing/2014/main" xmlns="" val="2801084751"/>
                  </a:ext>
                </a:extLst>
              </a:tr>
            </a:tbl>
          </a:graphicData>
        </a:graphic>
      </p:graphicFrame>
      <p:grpSp>
        <p:nvGrpSpPr>
          <p:cNvPr id="16" name="组合 15"/>
          <p:cNvGrpSpPr/>
          <p:nvPr/>
        </p:nvGrpSpPr>
        <p:grpSpPr>
          <a:xfrm>
            <a:off x="1315336" y="1109909"/>
            <a:ext cx="1669776" cy="694013"/>
            <a:chOff x="2905687" y="1644142"/>
            <a:chExt cx="1669776" cy="694013"/>
          </a:xfrm>
        </p:grpSpPr>
        <p:sp>
          <p:nvSpPr>
            <p:cNvPr id="17" name="矩形 16"/>
            <p:cNvSpPr/>
            <p:nvPr/>
          </p:nvSpPr>
          <p:spPr>
            <a:xfrm>
              <a:off x="2966348" y="1644142"/>
              <a:ext cx="1548454" cy="694013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905687" y="1760315"/>
              <a:ext cx="16697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团队成员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097982" y="1109907"/>
            <a:ext cx="1669776" cy="694013"/>
            <a:chOff x="2905687" y="1644142"/>
            <a:chExt cx="1669776" cy="694013"/>
          </a:xfrm>
        </p:grpSpPr>
        <p:sp>
          <p:nvSpPr>
            <p:cNvPr id="20" name="矩形 19"/>
            <p:cNvSpPr/>
            <p:nvPr/>
          </p:nvSpPr>
          <p:spPr>
            <a:xfrm>
              <a:off x="2966348" y="1644142"/>
              <a:ext cx="1548454" cy="694013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2905687" y="1760315"/>
              <a:ext cx="16697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工作任务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9231724" y="1109905"/>
            <a:ext cx="1669776" cy="694013"/>
            <a:chOff x="2905687" y="1644142"/>
            <a:chExt cx="1669776" cy="694013"/>
          </a:xfrm>
        </p:grpSpPr>
        <p:sp>
          <p:nvSpPr>
            <p:cNvPr id="23" name="矩形 22"/>
            <p:cNvSpPr/>
            <p:nvPr/>
          </p:nvSpPr>
          <p:spPr>
            <a:xfrm>
              <a:off x="2966348" y="1644142"/>
              <a:ext cx="1548454" cy="694013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2905687" y="1760315"/>
              <a:ext cx="16697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小组自评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8076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025" y="-766544"/>
            <a:ext cx="12363078" cy="8242052"/>
          </a:xfrm>
          <a:prstGeom prst="rect">
            <a:avLst/>
          </a:prstGeom>
        </p:spPr>
      </p:pic>
      <p:grpSp>
        <p:nvGrpSpPr>
          <p:cNvPr id="35" name="组合 34"/>
          <p:cNvGrpSpPr/>
          <p:nvPr/>
        </p:nvGrpSpPr>
        <p:grpSpPr>
          <a:xfrm>
            <a:off x="946567" y="2340428"/>
            <a:ext cx="8925486" cy="3893460"/>
            <a:chOff x="939962" y="2144865"/>
            <a:chExt cx="8679002" cy="4448252"/>
          </a:xfrm>
        </p:grpSpPr>
        <p:sp>
          <p:nvSpPr>
            <p:cNvPr id="6" name="矩形 5"/>
            <p:cNvSpPr/>
            <p:nvPr/>
          </p:nvSpPr>
          <p:spPr>
            <a:xfrm>
              <a:off x="939963" y="2144865"/>
              <a:ext cx="4694830" cy="696036"/>
            </a:xfrm>
            <a:custGeom>
              <a:avLst/>
              <a:gdLst>
                <a:gd name="connsiteX0" fmla="*/ 0 w 4694830"/>
                <a:gd name="connsiteY0" fmla="*/ 0 h 696036"/>
                <a:gd name="connsiteX1" fmla="*/ 4694830 w 4694830"/>
                <a:gd name="connsiteY1" fmla="*/ 0 h 696036"/>
                <a:gd name="connsiteX2" fmla="*/ 4694830 w 4694830"/>
                <a:gd name="connsiteY2" fmla="*/ 696036 h 696036"/>
                <a:gd name="connsiteX3" fmla="*/ 0 w 4694830"/>
                <a:gd name="connsiteY3" fmla="*/ 696036 h 696036"/>
                <a:gd name="connsiteX4" fmla="*/ 0 w 4694830"/>
                <a:gd name="connsiteY4" fmla="*/ 0 h 696036"/>
                <a:gd name="connsiteX0" fmla="*/ 0 w 4694830"/>
                <a:gd name="connsiteY0" fmla="*/ 0 h 696036"/>
                <a:gd name="connsiteX1" fmla="*/ 3889612 w 4694830"/>
                <a:gd name="connsiteY1" fmla="*/ 0 h 696036"/>
                <a:gd name="connsiteX2" fmla="*/ 4694830 w 4694830"/>
                <a:gd name="connsiteY2" fmla="*/ 696036 h 696036"/>
                <a:gd name="connsiteX3" fmla="*/ 0 w 4694830"/>
                <a:gd name="connsiteY3" fmla="*/ 696036 h 696036"/>
                <a:gd name="connsiteX4" fmla="*/ 0 w 4694830"/>
                <a:gd name="connsiteY4" fmla="*/ 0 h 696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94830" h="696036">
                  <a:moveTo>
                    <a:pt x="0" y="0"/>
                  </a:moveTo>
                  <a:lnTo>
                    <a:pt x="3889612" y="0"/>
                  </a:lnTo>
                  <a:lnTo>
                    <a:pt x="4694830" y="696036"/>
                  </a:lnTo>
                  <a:lnTo>
                    <a:pt x="0" y="6960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alpha val="9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939963" y="3080982"/>
              <a:ext cx="5660030" cy="696036"/>
              <a:chOff x="939963" y="3080982"/>
              <a:chExt cx="5660030" cy="696036"/>
            </a:xfrm>
            <a:solidFill>
              <a:schemeClr val="bg2">
                <a:alpha val="99000"/>
              </a:schemeClr>
            </a:solidFill>
          </p:grpSpPr>
          <p:sp>
            <p:nvSpPr>
              <p:cNvPr id="23" name="矩形 5"/>
              <p:cNvSpPr/>
              <p:nvPr/>
            </p:nvSpPr>
            <p:spPr>
              <a:xfrm>
                <a:off x="1905163" y="3080982"/>
                <a:ext cx="4694830" cy="696036"/>
              </a:xfrm>
              <a:custGeom>
                <a:avLst/>
                <a:gdLst>
                  <a:gd name="connsiteX0" fmla="*/ 0 w 4694830"/>
                  <a:gd name="connsiteY0" fmla="*/ 0 h 696036"/>
                  <a:gd name="connsiteX1" fmla="*/ 4694830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  <a:gd name="connsiteX0" fmla="*/ 0 w 4694830"/>
                  <a:gd name="connsiteY0" fmla="*/ 0 h 696036"/>
                  <a:gd name="connsiteX1" fmla="*/ 3889612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4830" h="696036">
                    <a:moveTo>
                      <a:pt x="0" y="0"/>
                    </a:moveTo>
                    <a:lnTo>
                      <a:pt x="3889612" y="0"/>
                    </a:lnTo>
                    <a:lnTo>
                      <a:pt x="4694830" y="696036"/>
                    </a:lnTo>
                    <a:lnTo>
                      <a:pt x="0" y="6960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 5"/>
              <p:cNvSpPr/>
              <p:nvPr/>
            </p:nvSpPr>
            <p:spPr>
              <a:xfrm>
                <a:off x="939963" y="3080982"/>
                <a:ext cx="4694830" cy="696036"/>
              </a:xfrm>
              <a:custGeom>
                <a:avLst/>
                <a:gdLst>
                  <a:gd name="connsiteX0" fmla="*/ 0 w 4694830"/>
                  <a:gd name="connsiteY0" fmla="*/ 0 h 696036"/>
                  <a:gd name="connsiteX1" fmla="*/ 4694830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  <a:gd name="connsiteX0" fmla="*/ 0 w 4694830"/>
                  <a:gd name="connsiteY0" fmla="*/ 0 h 696036"/>
                  <a:gd name="connsiteX1" fmla="*/ 3889612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4830" h="696036">
                    <a:moveTo>
                      <a:pt x="0" y="0"/>
                    </a:moveTo>
                    <a:lnTo>
                      <a:pt x="3889612" y="0"/>
                    </a:lnTo>
                    <a:lnTo>
                      <a:pt x="4694830" y="696036"/>
                    </a:lnTo>
                    <a:lnTo>
                      <a:pt x="0" y="6960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939963" y="4017099"/>
              <a:ext cx="6690546" cy="696036"/>
              <a:chOff x="939963" y="4017099"/>
              <a:chExt cx="6690546" cy="696036"/>
            </a:xfrm>
            <a:solidFill>
              <a:schemeClr val="bg2">
                <a:alpha val="99000"/>
              </a:schemeClr>
            </a:solidFill>
          </p:grpSpPr>
          <p:sp>
            <p:nvSpPr>
              <p:cNvPr id="24" name="矩形 5"/>
              <p:cNvSpPr/>
              <p:nvPr/>
            </p:nvSpPr>
            <p:spPr>
              <a:xfrm>
                <a:off x="2935679" y="4017099"/>
                <a:ext cx="4694830" cy="696036"/>
              </a:xfrm>
              <a:custGeom>
                <a:avLst/>
                <a:gdLst>
                  <a:gd name="connsiteX0" fmla="*/ 0 w 4694830"/>
                  <a:gd name="connsiteY0" fmla="*/ 0 h 696036"/>
                  <a:gd name="connsiteX1" fmla="*/ 4694830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  <a:gd name="connsiteX0" fmla="*/ 0 w 4694830"/>
                  <a:gd name="connsiteY0" fmla="*/ 0 h 696036"/>
                  <a:gd name="connsiteX1" fmla="*/ 3889612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4830" h="696036">
                    <a:moveTo>
                      <a:pt x="0" y="0"/>
                    </a:moveTo>
                    <a:lnTo>
                      <a:pt x="3889612" y="0"/>
                    </a:lnTo>
                    <a:lnTo>
                      <a:pt x="4694830" y="696036"/>
                    </a:lnTo>
                    <a:lnTo>
                      <a:pt x="0" y="6960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矩形 5"/>
              <p:cNvSpPr/>
              <p:nvPr/>
            </p:nvSpPr>
            <p:spPr>
              <a:xfrm>
                <a:off x="939963" y="4017099"/>
                <a:ext cx="4694830" cy="696036"/>
              </a:xfrm>
              <a:custGeom>
                <a:avLst/>
                <a:gdLst>
                  <a:gd name="connsiteX0" fmla="*/ 0 w 4694830"/>
                  <a:gd name="connsiteY0" fmla="*/ 0 h 696036"/>
                  <a:gd name="connsiteX1" fmla="*/ 4694830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  <a:gd name="connsiteX0" fmla="*/ 0 w 4694830"/>
                  <a:gd name="connsiteY0" fmla="*/ 0 h 696036"/>
                  <a:gd name="connsiteX1" fmla="*/ 3889612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4830" h="696036">
                    <a:moveTo>
                      <a:pt x="0" y="0"/>
                    </a:moveTo>
                    <a:lnTo>
                      <a:pt x="3889612" y="0"/>
                    </a:lnTo>
                    <a:lnTo>
                      <a:pt x="4694830" y="696036"/>
                    </a:lnTo>
                    <a:lnTo>
                      <a:pt x="0" y="6960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939963" y="4957090"/>
              <a:ext cx="7648487" cy="697864"/>
              <a:chOff x="939963" y="4957090"/>
              <a:chExt cx="7648487" cy="697864"/>
            </a:xfrm>
            <a:solidFill>
              <a:schemeClr val="bg2">
                <a:alpha val="99000"/>
              </a:schemeClr>
            </a:solidFill>
          </p:grpSpPr>
          <p:sp>
            <p:nvSpPr>
              <p:cNvPr id="25" name="矩形 5"/>
              <p:cNvSpPr/>
              <p:nvPr/>
            </p:nvSpPr>
            <p:spPr>
              <a:xfrm>
                <a:off x="3893620" y="4957090"/>
                <a:ext cx="4694830" cy="696036"/>
              </a:xfrm>
              <a:custGeom>
                <a:avLst/>
                <a:gdLst>
                  <a:gd name="connsiteX0" fmla="*/ 0 w 4694830"/>
                  <a:gd name="connsiteY0" fmla="*/ 0 h 696036"/>
                  <a:gd name="connsiteX1" fmla="*/ 4694830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  <a:gd name="connsiteX0" fmla="*/ 0 w 4694830"/>
                  <a:gd name="connsiteY0" fmla="*/ 0 h 696036"/>
                  <a:gd name="connsiteX1" fmla="*/ 3889612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4830" h="696036">
                    <a:moveTo>
                      <a:pt x="0" y="0"/>
                    </a:moveTo>
                    <a:lnTo>
                      <a:pt x="3889612" y="0"/>
                    </a:lnTo>
                    <a:lnTo>
                      <a:pt x="4694830" y="696036"/>
                    </a:lnTo>
                    <a:lnTo>
                      <a:pt x="0" y="6960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矩形 5"/>
              <p:cNvSpPr/>
              <p:nvPr/>
            </p:nvSpPr>
            <p:spPr>
              <a:xfrm>
                <a:off x="939963" y="4958918"/>
                <a:ext cx="4694830" cy="696036"/>
              </a:xfrm>
              <a:custGeom>
                <a:avLst/>
                <a:gdLst>
                  <a:gd name="connsiteX0" fmla="*/ 0 w 4694830"/>
                  <a:gd name="connsiteY0" fmla="*/ 0 h 696036"/>
                  <a:gd name="connsiteX1" fmla="*/ 4694830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  <a:gd name="connsiteX0" fmla="*/ 0 w 4694830"/>
                  <a:gd name="connsiteY0" fmla="*/ 0 h 696036"/>
                  <a:gd name="connsiteX1" fmla="*/ 3889612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4830" h="696036">
                    <a:moveTo>
                      <a:pt x="0" y="0"/>
                    </a:moveTo>
                    <a:lnTo>
                      <a:pt x="3889612" y="0"/>
                    </a:lnTo>
                    <a:lnTo>
                      <a:pt x="4694830" y="696036"/>
                    </a:lnTo>
                    <a:lnTo>
                      <a:pt x="0" y="6960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939962" y="5897081"/>
              <a:ext cx="8679002" cy="696036"/>
              <a:chOff x="939962" y="5897081"/>
              <a:chExt cx="8679002" cy="696036"/>
            </a:xfrm>
            <a:solidFill>
              <a:schemeClr val="bg2">
                <a:alpha val="99000"/>
              </a:schemeClr>
            </a:solidFill>
          </p:grpSpPr>
          <p:sp>
            <p:nvSpPr>
              <p:cNvPr id="26" name="矩形 5"/>
              <p:cNvSpPr/>
              <p:nvPr/>
            </p:nvSpPr>
            <p:spPr>
              <a:xfrm>
                <a:off x="4924134" y="5897081"/>
                <a:ext cx="4694830" cy="696036"/>
              </a:xfrm>
              <a:custGeom>
                <a:avLst/>
                <a:gdLst>
                  <a:gd name="connsiteX0" fmla="*/ 0 w 4694830"/>
                  <a:gd name="connsiteY0" fmla="*/ 0 h 696036"/>
                  <a:gd name="connsiteX1" fmla="*/ 4694830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  <a:gd name="connsiteX0" fmla="*/ 0 w 4694830"/>
                  <a:gd name="connsiteY0" fmla="*/ 0 h 696036"/>
                  <a:gd name="connsiteX1" fmla="*/ 3889612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4830" h="696036">
                    <a:moveTo>
                      <a:pt x="0" y="0"/>
                    </a:moveTo>
                    <a:lnTo>
                      <a:pt x="3889612" y="0"/>
                    </a:lnTo>
                    <a:lnTo>
                      <a:pt x="4694830" y="696036"/>
                    </a:lnTo>
                    <a:lnTo>
                      <a:pt x="0" y="6960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矩形 5"/>
              <p:cNvSpPr/>
              <p:nvPr/>
            </p:nvSpPr>
            <p:spPr>
              <a:xfrm>
                <a:off x="939962" y="5897081"/>
                <a:ext cx="4851237" cy="696036"/>
              </a:xfrm>
              <a:custGeom>
                <a:avLst/>
                <a:gdLst>
                  <a:gd name="connsiteX0" fmla="*/ 0 w 4694830"/>
                  <a:gd name="connsiteY0" fmla="*/ 0 h 696036"/>
                  <a:gd name="connsiteX1" fmla="*/ 4694830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  <a:gd name="connsiteX0" fmla="*/ 0 w 4694830"/>
                  <a:gd name="connsiteY0" fmla="*/ 0 h 696036"/>
                  <a:gd name="connsiteX1" fmla="*/ 3889612 w 4694830"/>
                  <a:gd name="connsiteY1" fmla="*/ 0 h 696036"/>
                  <a:gd name="connsiteX2" fmla="*/ 4694830 w 4694830"/>
                  <a:gd name="connsiteY2" fmla="*/ 696036 h 696036"/>
                  <a:gd name="connsiteX3" fmla="*/ 0 w 4694830"/>
                  <a:gd name="connsiteY3" fmla="*/ 696036 h 696036"/>
                  <a:gd name="connsiteX4" fmla="*/ 0 w 4694830"/>
                  <a:gd name="connsiteY4" fmla="*/ 0 h 6960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694830" h="696036">
                    <a:moveTo>
                      <a:pt x="0" y="0"/>
                    </a:moveTo>
                    <a:lnTo>
                      <a:pt x="3889612" y="0"/>
                    </a:lnTo>
                    <a:lnTo>
                      <a:pt x="4694830" y="696036"/>
                    </a:lnTo>
                    <a:lnTo>
                      <a:pt x="0" y="69603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6" name="椭圆 35"/>
          <p:cNvSpPr/>
          <p:nvPr/>
        </p:nvSpPr>
        <p:spPr>
          <a:xfrm>
            <a:off x="8223728" y="989815"/>
            <a:ext cx="3147539" cy="3147537"/>
          </a:xfrm>
          <a:prstGeom prst="ellipse">
            <a:avLst/>
          </a:prstGeom>
          <a:solidFill>
            <a:schemeClr val="bg1">
              <a:alpha val="60000"/>
            </a:schemeClr>
          </a:solidFill>
          <a:ln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8054424" y="781512"/>
            <a:ext cx="3635257" cy="3525141"/>
            <a:chOff x="3767431" y="1170966"/>
            <a:chExt cx="4657138" cy="4516068"/>
          </a:xfrm>
        </p:grpSpPr>
        <p:sp>
          <p:nvSpPr>
            <p:cNvPr id="39" name="椭圆 38"/>
            <p:cNvSpPr/>
            <p:nvPr/>
          </p:nvSpPr>
          <p:spPr>
            <a:xfrm>
              <a:off x="3767431" y="1170966"/>
              <a:ext cx="4516071" cy="4516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dirty="0">
                <a:solidFill>
                  <a:srgbClr val="103154"/>
                </a:solidFill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3917837" y="2050662"/>
              <a:ext cx="326448" cy="326448"/>
            </a:xfrm>
            <a:prstGeom prst="ellipse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dirty="0">
                <a:solidFill>
                  <a:srgbClr val="103154"/>
                </a:solidFill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8098121" y="3720128"/>
              <a:ext cx="326448" cy="326448"/>
            </a:xfrm>
            <a:prstGeom prst="ellipse">
              <a:avLst/>
            </a:prstGeom>
            <a:solidFill>
              <a:schemeClr val="bg1">
                <a:alpha val="96000"/>
              </a:schemeClr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36" tIns="45718" rIns="91436" bIns="45718"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kumimoji="1" lang="zh-CN" altLang="en-US" dirty="0">
                <a:solidFill>
                  <a:srgbClr val="103154"/>
                </a:solidFill>
              </a:endParaRPr>
            </a:p>
          </p:txBody>
        </p:sp>
      </p:grpSp>
      <p:sp>
        <p:nvSpPr>
          <p:cNvPr id="42" name="矩形 41"/>
          <p:cNvSpPr/>
          <p:nvPr/>
        </p:nvSpPr>
        <p:spPr>
          <a:xfrm>
            <a:off x="8483647" y="2565823"/>
            <a:ext cx="2666695" cy="1200325"/>
          </a:xfrm>
          <a:prstGeom prst="rect">
            <a:avLst/>
          </a:prstGeom>
        </p:spPr>
        <p:txBody>
          <a:bodyPr wrap="square" lIns="91436" tIns="45718" rIns="91436" bIns="45718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kumimoji="1"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kumimoji="1" lang="en-US" altLang="zh-CN" sz="3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kumimoji="1"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kumimoji="1" lang="en-US" altLang="zh-CN" sz="3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rgbClr val="92D05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6341" y="1231430"/>
            <a:ext cx="1317255" cy="1311674"/>
          </a:xfrm>
          <a:prstGeom prst="rect">
            <a:avLst/>
          </a:prstGeom>
        </p:spPr>
      </p:pic>
      <p:sp>
        <p:nvSpPr>
          <p:cNvPr id="48" name="文本框 47"/>
          <p:cNvSpPr txBox="1"/>
          <p:nvPr/>
        </p:nvSpPr>
        <p:spPr>
          <a:xfrm>
            <a:off x="986555" y="2340428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实验简介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1027905" y="3187352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实验设计</a:t>
            </a:r>
          </a:p>
        </p:txBody>
      </p:sp>
      <p:sp>
        <p:nvSpPr>
          <p:cNvPr id="50" name="文本框 49"/>
          <p:cNvSpPr txBox="1"/>
          <p:nvPr/>
        </p:nvSpPr>
        <p:spPr>
          <a:xfrm>
            <a:off x="1027904" y="3976043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项目启动</a:t>
            </a:r>
          </a:p>
        </p:txBody>
      </p:sp>
      <p:sp>
        <p:nvSpPr>
          <p:cNvPr id="51" name="文本框 50"/>
          <p:cNvSpPr txBox="1"/>
          <p:nvPr/>
        </p:nvSpPr>
        <p:spPr>
          <a:xfrm>
            <a:off x="1027903" y="4795406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实验结果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1019093" y="5651300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5.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团队分工</a:t>
            </a:r>
          </a:p>
        </p:txBody>
      </p:sp>
    </p:spTree>
    <p:extLst>
      <p:ext uri="{BB962C8B-B14F-4D97-AF65-F5344CB8AC3E}">
        <p14:creationId xmlns:p14="http://schemas.microsoft.com/office/powerpoint/2010/main" val="66868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8" presetClass="emph" presetSubtype="0" repeatCount="indefinite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Rot by="21600000">
                                      <p:cBhvr>
                                        <p:cTn id="11" dur="3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57527" y="250371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实验简介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937723" y="1192931"/>
            <a:ext cx="100507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本次实验分为两个任务：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自组织路由、集中式路由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1099205" y="3434714"/>
            <a:ext cx="4544834" cy="2549323"/>
            <a:chOff x="1602788" y="2361289"/>
            <a:chExt cx="4544834" cy="2549323"/>
          </a:xfrm>
        </p:grpSpPr>
        <p:sp>
          <p:nvSpPr>
            <p:cNvPr id="13" name="文本框 12"/>
            <p:cNvSpPr txBox="1"/>
            <p:nvPr/>
          </p:nvSpPr>
          <p:spPr>
            <a:xfrm>
              <a:off x="1602790" y="2361289"/>
              <a:ext cx="45448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为所有成员的电脑选择一个虚拟拓扑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602788" y="2891294"/>
              <a:ext cx="45448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根据虚拟拓扑为这些电脑构建虚拟连接</a:t>
              </a: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602789" y="3421299"/>
              <a:ext cx="45448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每一台电脑既是客户机也是路由器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602788" y="3967296"/>
              <a:ext cx="45448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每台电脑周期性地交互和更新路由表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602788" y="4510502"/>
              <a:ext cx="454483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一台电脑可以对其他电脑发送信息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873161" y="1975432"/>
            <a:ext cx="2248680" cy="954107"/>
            <a:chOff x="2358887" y="1491483"/>
            <a:chExt cx="2248680" cy="954107"/>
          </a:xfrm>
        </p:grpSpPr>
        <p:sp>
          <p:nvSpPr>
            <p:cNvPr id="27" name="矩形 26"/>
            <p:cNvSpPr/>
            <p:nvPr/>
          </p:nvSpPr>
          <p:spPr>
            <a:xfrm>
              <a:off x="2358887" y="1644142"/>
              <a:ext cx="2248680" cy="801448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2443610" y="1491483"/>
              <a:ext cx="2079234" cy="824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自组织路由</a:t>
              </a:r>
              <a:endPara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936030" y="1975432"/>
            <a:ext cx="2248680" cy="954107"/>
            <a:chOff x="2358887" y="1491483"/>
            <a:chExt cx="2248680" cy="954107"/>
          </a:xfrm>
        </p:grpSpPr>
        <p:sp>
          <p:nvSpPr>
            <p:cNvPr id="30" name="矩形 29"/>
            <p:cNvSpPr/>
            <p:nvPr/>
          </p:nvSpPr>
          <p:spPr>
            <a:xfrm>
              <a:off x="2358887" y="1644142"/>
              <a:ext cx="2248680" cy="801448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2443610" y="1491483"/>
              <a:ext cx="2079234" cy="824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集中式路由</a:t>
              </a:r>
              <a:endPara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994884" y="3440011"/>
            <a:ext cx="4544834" cy="930115"/>
            <a:chOff x="1602788" y="2361289"/>
            <a:chExt cx="4544834" cy="930115"/>
          </a:xfrm>
        </p:grpSpPr>
        <p:sp>
          <p:nvSpPr>
            <p:cNvPr id="33" name="文本框 32"/>
            <p:cNvSpPr txBox="1"/>
            <p:nvPr/>
          </p:nvSpPr>
          <p:spPr>
            <a:xfrm>
              <a:off x="1602790" y="2361289"/>
              <a:ext cx="454483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满足上述自组织路由的要求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602788" y="2891294"/>
              <a:ext cx="45448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控制器决定路由表并分发给每一个成员</a:t>
              </a:r>
            </a:p>
          </p:txBody>
        </p:sp>
      </p:grpSp>
      <p:sp>
        <p:nvSpPr>
          <p:cNvPr id="43" name="椭圆 42"/>
          <p:cNvSpPr/>
          <p:nvPr/>
        </p:nvSpPr>
        <p:spPr>
          <a:xfrm>
            <a:off x="607023" y="3472769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1</a:t>
            </a:r>
            <a:endParaRPr lang="zh-CN" altLang="en-US" sz="1200" b="1" dirty="0"/>
          </a:p>
        </p:txBody>
      </p:sp>
      <p:sp>
        <p:nvSpPr>
          <p:cNvPr id="44" name="椭圆 43"/>
          <p:cNvSpPr/>
          <p:nvPr/>
        </p:nvSpPr>
        <p:spPr>
          <a:xfrm>
            <a:off x="607023" y="4002774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2</a:t>
            </a:r>
            <a:endParaRPr lang="zh-CN" altLang="en-US" sz="1200" b="1" dirty="0"/>
          </a:p>
        </p:txBody>
      </p:sp>
      <p:sp>
        <p:nvSpPr>
          <p:cNvPr id="45" name="椭圆 44"/>
          <p:cNvSpPr/>
          <p:nvPr/>
        </p:nvSpPr>
        <p:spPr>
          <a:xfrm>
            <a:off x="607023" y="4554006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3</a:t>
            </a:r>
            <a:endParaRPr lang="zh-CN" altLang="en-US" sz="1200" b="1" dirty="0"/>
          </a:p>
        </p:txBody>
      </p:sp>
      <p:sp>
        <p:nvSpPr>
          <p:cNvPr id="46" name="椭圆 45"/>
          <p:cNvSpPr/>
          <p:nvPr/>
        </p:nvSpPr>
        <p:spPr>
          <a:xfrm>
            <a:off x="607023" y="5105238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4</a:t>
            </a:r>
            <a:endParaRPr lang="zh-CN" altLang="en-US" sz="1200" b="1" dirty="0"/>
          </a:p>
        </p:txBody>
      </p:sp>
      <p:sp>
        <p:nvSpPr>
          <p:cNvPr id="47" name="椭圆 46"/>
          <p:cNvSpPr/>
          <p:nvPr/>
        </p:nvSpPr>
        <p:spPr>
          <a:xfrm>
            <a:off x="607023" y="5650851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5</a:t>
            </a:r>
            <a:endParaRPr lang="zh-CN" altLang="en-US" sz="1200" b="1" dirty="0"/>
          </a:p>
        </p:txBody>
      </p:sp>
      <p:sp>
        <p:nvSpPr>
          <p:cNvPr id="48" name="椭圆 47"/>
          <p:cNvSpPr/>
          <p:nvPr/>
        </p:nvSpPr>
        <p:spPr>
          <a:xfrm>
            <a:off x="6497614" y="3472769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1</a:t>
            </a:r>
            <a:endParaRPr lang="zh-CN" altLang="en-US" sz="1200" b="1" dirty="0"/>
          </a:p>
        </p:txBody>
      </p:sp>
      <p:sp>
        <p:nvSpPr>
          <p:cNvPr id="49" name="椭圆 48"/>
          <p:cNvSpPr/>
          <p:nvPr/>
        </p:nvSpPr>
        <p:spPr>
          <a:xfrm>
            <a:off x="6497614" y="4002774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2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101264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57527" y="250371"/>
            <a:ext cx="5642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实验设计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（自组织路由）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347968" y="2837547"/>
            <a:ext cx="837390" cy="83739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/>
              <a:t>2</a:t>
            </a:r>
            <a:endParaRPr lang="zh-CN" altLang="en-US" b="1" dirty="0"/>
          </a:p>
        </p:txBody>
      </p:sp>
      <p:sp>
        <p:nvSpPr>
          <p:cNvPr id="21" name="椭圆 20"/>
          <p:cNvSpPr/>
          <p:nvPr/>
        </p:nvSpPr>
        <p:spPr>
          <a:xfrm>
            <a:off x="1514118" y="1909895"/>
            <a:ext cx="837390" cy="83739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/>
              <a:t>1</a:t>
            </a:r>
            <a:endParaRPr lang="zh-CN" altLang="en-US" b="1" dirty="0"/>
          </a:p>
        </p:txBody>
      </p:sp>
      <p:sp>
        <p:nvSpPr>
          <p:cNvPr id="24" name="椭圆 23"/>
          <p:cNvSpPr/>
          <p:nvPr/>
        </p:nvSpPr>
        <p:spPr>
          <a:xfrm>
            <a:off x="7181818" y="3712189"/>
            <a:ext cx="837390" cy="83739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/>
              <a:t>3</a:t>
            </a:r>
            <a:endParaRPr lang="zh-CN" altLang="en-US" b="1" dirty="0"/>
          </a:p>
        </p:txBody>
      </p:sp>
      <p:cxnSp>
        <p:nvCxnSpPr>
          <p:cNvPr id="16" name="直接箭头连接符 15"/>
          <p:cNvCxnSpPr>
            <a:stCxn id="21" idx="5"/>
            <a:endCxn id="20" idx="2"/>
          </p:cNvCxnSpPr>
          <p:nvPr/>
        </p:nvCxnSpPr>
        <p:spPr>
          <a:xfrm>
            <a:off x="2228875" y="2624652"/>
            <a:ext cx="2119093" cy="631590"/>
          </a:xfrm>
          <a:prstGeom prst="straightConnector1">
            <a:avLst/>
          </a:prstGeom>
          <a:ln w="28575">
            <a:solidFill>
              <a:srgbClr val="3B383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20" idx="5"/>
            <a:endCxn id="24" idx="2"/>
          </p:cNvCxnSpPr>
          <p:nvPr/>
        </p:nvCxnSpPr>
        <p:spPr>
          <a:xfrm>
            <a:off x="5062725" y="3552304"/>
            <a:ext cx="2119093" cy="578580"/>
          </a:xfrm>
          <a:prstGeom prst="straightConnector1">
            <a:avLst/>
          </a:prstGeom>
          <a:ln w="28575">
            <a:solidFill>
              <a:srgbClr val="3B383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561472" y="5289084"/>
            <a:ext cx="2248680" cy="820168"/>
            <a:chOff x="2358887" y="1517987"/>
            <a:chExt cx="2248680" cy="820168"/>
          </a:xfrm>
        </p:grpSpPr>
        <p:sp>
          <p:nvSpPr>
            <p:cNvPr id="26" name="矩形 25"/>
            <p:cNvSpPr/>
            <p:nvPr/>
          </p:nvSpPr>
          <p:spPr>
            <a:xfrm>
              <a:off x="2358887" y="1644142"/>
              <a:ext cx="2248680" cy="694013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496618" y="1517987"/>
              <a:ext cx="2079234" cy="719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算法（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DV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9" name="椭圆 38"/>
          <p:cNvSpPr/>
          <p:nvPr/>
        </p:nvSpPr>
        <p:spPr>
          <a:xfrm>
            <a:off x="10015668" y="4573583"/>
            <a:ext cx="837390" cy="83739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b="1" dirty="0"/>
              <a:t>4</a:t>
            </a:r>
            <a:endParaRPr lang="zh-CN" altLang="en-US" b="1" dirty="0"/>
          </a:p>
        </p:txBody>
      </p:sp>
      <p:cxnSp>
        <p:nvCxnSpPr>
          <p:cNvPr id="44" name="直接箭头连接符 43"/>
          <p:cNvCxnSpPr>
            <a:stCxn id="24" idx="5"/>
            <a:endCxn id="39" idx="2"/>
          </p:cNvCxnSpPr>
          <p:nvPr/>
        </p:nvCxnSpPr>
        <p:spPr>
          <a:xfrm>
            <a:off x="7896575" y="4426946"/>
            <a:ext cx="2119093" cy="565332"/>
          </a:xfrm>
          <a:prstGeom prst="straightConnector1">
            <a:avLst/>
          </a:prstGeom>
          <a:ln w="28575">
            <a:solidFill>
              <a:srgbClr val="3B383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351508" y="1464894"/>
            <a:ext cx="7203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初始化每个节点的路由表为空，添加直连路由之后在路由表加入新的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item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981584" y="3833518"/>
            <a:ext cx="4613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路由表产生变化则向邻居转发路由表</a:t>
            </a:r>
          </a:p>
        </p:txBody>
      </p:sp>
      <p:sp>
        <p:nvSpPr>
          <p:cNvPr id="53" name="文本框 52"/>
          <p:cNvSpPr txBox="1"/>
          <p:nvPr/>
        </p:nvSpPr>
        <p:spPr>
          <a:xfrm>
            <a:off x="6826740" y="2694106"/>
            <a:ext cx="51406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收到邻居的路由表之后与自己的路由表对比，计算新的路由表，计算结束之后如果路由表有新变化，则向邻居继续转发，否则不转发</a:t>
            </a:r>
          </a:p>
        </p:txBody>
      </p:sp>
      <p:sp>
        <p:nvSpPr>
          <p:cNvPr id="54" name="文本框 53"/>
          <p:cNvSpPr txBox="1"/>
          <p:nvPr/>
        </p:nvSpPr>
        <p:spPr>
          <a:xfrm>
            <a:off x="6170217" y="5701152"/>
            <a:ext cx="4902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步骤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不断重复，最终路由表会达到稳定状态，每个节点都不会继续转发路由表</a:t>
            </a:r>
          </a:p>
        </p:txBody>
      </p:sp>
    </p:spTree>
    <p:extLst>
      <p:ext uri="{BB962C8B-B14F-4D97-AF65-F5344CB8AC3E}">
        <p14:creationId xmlns:p14="http://schemas.microsoft.com/office/powerpoint/2010/main" val="182867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57527" y="250371"/>
            <a:ext cx="5642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实验设计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（自组织路由）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8034010" y="4735361"/>
            <a:ext cx="3646170" cy="16014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图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8034010" y="1276654"/>
            <a:ext cx="3390900" cy="23964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文本框 4"/>
          <p:cNvSpPr txBox="1"/>
          <p:nvPr/>
        </p:nvSpPr>
        <p:spPr>
          <a:xfrm>
            <a:off x="1020417" y="1846214"/>
            <a:ext cx="6599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每个节点都有一个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ServerSocket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，多个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。通信过程中，需要发送数据的节点为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client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，接收数据的节点为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server;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50111" y="1976601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1</a:t>
            </a:r>
            <a:endParaRPr lang="zh-CN" altLang="en-US" sz="1200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1020418" y="2553775"/>
            <a:ext cx="65995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client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发起通信，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上面的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ServerSocket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收到之后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accept()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并开启新的线程去处理相应的请求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;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20416" y="3263628"/>
            <a:ext cx="65995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节点之间的通信模型如下，每个节点都只有一个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ServerSocket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，可以有多个普通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Socket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，如此便可以实现任意两个节点之间都能发起连接进行通信，类似于现实中任意两个路由器放到一起，它们之间都能接一条网线</a:t>
            </a:r>
          </a:p>
        </p:txBody>
      </p:sp>
      <p:sp>
        <p:nvSpPr>
          <p:cNvPr id="16" name="椭圆 15"/>
          <p:cNvSpPr/>
          <p:nvPr/>
        </p:nvSpPr>
        <p:spPr>
          <a:xfrm>
            <a:off x="450111" y="2684162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2</a:t>
            </a:r>
            <a:endParaRPr lang="zh-CN" altLang="en-US" sz="1200" b="1" dirty="0"/>
          </a:p>
        </p:txBody>
      </p:sp>
      <p:sp>
        <p:nvSpPr>
          <p:cNvPr id="17" name="椭圆 16"/>
          <p:cNvSpPr/>
          <p:nvPr/>
        </p:nvSpPr>
        <p:spPr>
          <a:xfrm>
            <a:off x="450111" y="3540624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3</a:t>
            </a:r>
            <a:endParaRPr lang="zh-CN" altLang="en-US" sz="1200" b="1" dirty="0"/>
          </a:p>
        </p:txBody>
      </p:sp>
      <p:sp>
        <p:nvSpPr>
          <p:cNvPr id="18" name="文本框 17"/>
          <p:cNvSpPr txBox="1"/>
          <p:nvPr/>
        </p:nvSpPr>
        <p:spPr>
          <a:xfrm>
            <a:off x="1020415" y="4465924"/>
            <a:ext cx="65995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在代码中加入逻辑限制，使得特定节点只能与特定节点直连通信，比如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只能与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直连通信，从而实现虚拟路由按照特定的拓补图连接，类似现实中的给几个路由器拉网线的过程。其他非直连节点只能间接通信，即通过其他路由器转发消息来实现。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1020415" y="5668220"/>
            <a:ext cx="6599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每个节点转发的消息由两种类型，一种是普通消息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MSG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，一种是路由表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。每个节点收到消息之后都会提取报文中的特定字段，判断该消息是否发向自己，如果是则接收，否则继续转发给下一跳节点。</a:t>
            </a:r>
          </a:p>
        </p:txBody>
      </p:sp>
      <p:sp>
        <p:nvSpPr>
          <p:cNvPr id="20" name="椭圆 19"/>
          <p:cNvSpPr/>
          <p:nvPr/>
        </p:nvSpPr>
        <p:spPr>
          <a:xfrm>
            <a:off x="450111" y="4680533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4</a:t>
            </a:r>
            <a:endParaRPr lang="zh-CN" altLang="en-US" sz="1200" b="1" dirty="0"/>
          </a:p>
        </p:txBody>
      </p:sp>
      <p:sp>
        <p:nvSpPr>
          <p:cNvPr id="21" name="椭圆 20"/>
          <p:cNvSpPr/>
          <p:nvPr/>
        </p:nvSpPr>
        <p:spPr>
          <a:xfrm>
            <a:off x="450111" y="5859060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5</a:t>
            </a:r>
            <a:endParaRPr lang="zh-CN" altLang="en-US" sz="1200" b="1" dirty="0"/>
          </a:p>
        </p:txBody>
      </p:sp>
      <p:sp>
        <p:nvSpPr>
          <p:cNvPr id="24" name="文本框 23"/>
          <p:cNvSpPr txBox="1"/>
          <p:nvPr/>
        </p:nvSpPr>
        <p:spPr>
          <a:xfrm>
            <a:off x="0" y="1150393"/>
            <a:ext cx="2079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通信模型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272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57527" y="250371"/>
            <a:ext cx="5642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实验设计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（集中式路由）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189178" y="3194829"/>
            <a:ext cx="72033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Dijkstra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算法根据整个网络的拓补图计算最短路径，生成路由表</a:t>
            </a:r>
          </a:p>
        </p:txBody>
      </p:sp>
      <p:sp>
        <p:nvSpPr>
          <p:cNvPr id="52" name="文本框 51"/>
          <p:cNvSpPr txBox="1"/>
          <p:nvPr/>
        </p:nvSpPr>
        <p:spPr>
          <a:xfrm>
            <a:off x="1189178" y="3957274"/>
            <a:ext cx="46136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拓补图和路由表都存储在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548220" y="1592132"/>
            <a:ext cx="2248680" cy="820168"/>
            <a:chOff x="2358887" y="1517987"/>
            <a:chExt cx="2248680" cy="820168"/>
          </a:xfrm>
        </p:grpSpPr>
        <p:sp>
          <p:nvSpPr>
            <p:cNvPr id="19" name="矩形 18"/>
            <p:cNvSpPr/>
            <p:nvPr/>
          </p:nvSpPr>
          <p:spPr>
            <a:xfrm>
              <a:off x="2358887" y="1644142"/>
              <a:ext cx="2248680" cy="694013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496618" y="1517987"/>
              <a:ext cx="2079234" cy="7195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算法（</a:t>
              </a:r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LS</a:t>
              </a: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）</a:t>
              </a:r>
              <a:endPara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椭圆 22"/>
          <p:cNvSpPr/>
          <p:nvPr/>
        </p:nvSpPr>
        <p:spPr>
          <a:xfrm>
            <a:off x="548220" y="3218916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1</a:t>
            </a:r>
            <a:endParaRPr lang="zh-CN" altLang="en-US" sz="1200" b="1" dirty="0"/>
          </a:p>
        </p:txBody>
      </p:sp>
      <p:sp>
        <p:nvSpPr>
          <p:cNvPr id="28" name="椭圆 27"/>
          <p:cNvSpPr/>
          <p:nvPr/>
        </p:nvSpPr>
        <p:spPr>
          <a:xfrm>
            <a:off x="548220" y="3973740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2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15057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57527" y="250371"/>
            <a:ext cx="56420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实验设计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（集中式路由）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20417" y="2124506"/>
            <a:ext cx="6599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每个节点都与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直连，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上面有一个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ServerSocket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负责接收其他普通节点发起的连接并开辟线程去处理；</a:t>
            </a:r>
          </a:p>
        </p:txBody>
      </p:sp>
      <p:sp>
        <p:nvSpPr>
          <p:cNvPr id="10" name="椭圆 9"/>
          <p:cNvSpPr/>
          <p:nvPr/>
        </p:nvSpPr>
        <p:spPr>
          <a:xfrm>
            <a:off x="450111" y="2254893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1</a:t>
            </a:r>
            <a:endParaRPr lang="zh-CN" altLang="en-US" sz="1200" b="1" dirty="0"/>
          </a:p>
        </p:txBody>
      </p:sp>
      <p:sp>
        <p:nvSpPr>
          <p:cNvPr id="12" name="文本框 11"/>
          <p:cNvSpPr txBox="1"/>
          <p:nvPr/>
        </p:nvSpPr>
        <p:spPr>
          <a:xfrm>
            <a:off x="1020418" y="2832067"/>
            <a:ext cx="65995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每个节点初始化的时候向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发起请求，获取当前网络中的所有节点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网上邻居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20416" y="3541920"/>
            <a:ext cx="65995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每个节点发送消息之前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不管是自己主动发送的还是转发别人的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，都先向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发出请求得到下一跳节点，然后再发给下一跳节点，以此类推；</a:t>
            </a:r>
          </a:p>
        </p:txBody>
      </p:sp>
      <p:sp>
        <p:nvSpPr>
          <p:cNvPr id="16" name="椭圆 15"/>
          <p:cNvSpPr/>
          <p:nvPr/>
        </p:nvSpPr>
        <p:spPr>
          <a:xfrm>
            <a:off x="450111" y="2962454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2</a:t>
            </a:r>
            <a:endParaRPr lang="zh-CN" altLang="en-US" sz="1200" b="1" dirty="0"/>
          </a:p>
        </p:txBody>
      </p:sp>
      <p:sp>
        <p:nvSpPr>
          <p:cNvPr id="17" name="椭圆 16"/>
          <p:cNvSpPr/>
          <p:nvPr/>
        </p:nvSpPr>
        <p:spPr>
          <a:xfrm>
            <a:off x="450111" y="3818916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3</a:t>
            </a:r>
            <a:endParaRPr lang="zh-CN" altLang="en-US" sz="1200" b="1" dirty="0"/>
          </a:p>
        </p:txBody>
      </p:sp>
      <p:sp>
        <p:nvSpPr>
          <p:cNvPr id="18" name="文本框 17"/>
          <p:cNvSpPr txBox="1"/>
          <p:nvPr/>
        </p:nvSpPr>
        <p:spPr>
          <a:xfrm>
            <a:off x="1020415" y="4497995"/>
            <a:ext cx="65995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这个实验中的消息由两种类型，一种是普通消息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MSG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，一种是查询消息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CM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MSG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在节点之间传送，用于发送普通的消息。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CM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在节点和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之间传送，当节点向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查询网络邻居或者下一跳地址的之后就会用到该消息类型。</a:t>
            </a:r>
          </a:p>
        </p:txBody>
      </p:sp>
      <p:sp>
        <p:nvSpPr>
          <p:cNvPr id="20" name="椭圆 19"/>
          <p:cNvSpPr/>
          <p:nvPr/>
        </p:nvSpPr>
        <p:spPr>
          <a:xfrm>
            <a:off x="450111" y="4712604"/>
            <a:ext cx="324000" cy="324000"/>
          </a:xfrm>
          <a:prstGeom prst="ellipse">
            <a:avLst/>
          </a:prstGeom>
          <a:solidFill>
            <a:srgbClr val="3B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/>
              <a:t>4</a:t>
            </a:r>
            <a:endParaRPr lang="zh-CN" altLang="en-US" sz="1200" b="1" dirty="0"/>
          </a:p>
        </p:txBody>
      </p:sp>
      <p:sp>
        <p:nvSpPr>
          <p:cNvPr id="24" name="文本框 23"/>
          <p:cNvSpPr txBox="1"/>
          <p:nvPr/>
        </p:nvSpPr>
        <p:spPr>
          <a:xfrm>
            <a:off x="0" y="1150393"/>
            <a:ext cx="20792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通信模型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2" name="图片 21"/>
          <p:cNvPicPr/>
          <p:nvPr/>
        </p:nvPicPr>
        <p:blipFill>
          <a:blip r:embed="rId2"/>
          <a:stretch>
            <a:fillRect/>
          </a:stretch>
        </p:blipFill>
        <p:spPr>
          <a:xfrm>
            <a:off x="8124869" y="2962454"/>
            <a:ext cx="3648075" cy="15055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855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57527" y="250371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项目启动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653961" y="1617598"/>
            <a:ext cx="2248680" cy="954107"/>
            <a:chOff x="2358887" y="1491483"/>
            <a:chExt cx="2248680" cy="954107"/>
          </a:xfrm>
        </p:grpSpPr>
        <p:sp>
          <p:nvSpPr>
            <p:cNvPr id="12" name="矩形 11"/>
            <p:cNvSpPr/>
            <p:nvPr/>
          </p:nvSpPr>
          <p:spPr>
            <a:xfrm>
              <a:off x="2358887" y="1644142"/>
              <a:ext cx="2248680" cy="801448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443610" y="1491483"/>
              <a:ext cx="2079234" cy="824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自组织路由</a:t>
              </a:r>
              <a:endPara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53961" y="4280605"/>
            <a:ext cx="2248680" cy="954107"/>
            <a:chOff x="2358887" y="1491483"/>
            <a:chExt cx="2248680" cy="954107"/>
          </a:xfrm>
        </p:grpSpPr>
        <p:sp>
          <p:nvSpPr>
            <p:cNvPr id="15" name="矩形 14"/>
            <p:cNvSpPr/>
            <p:nvPr/>
          </p:nvSpPr>
          <p:spPr>
            <a:xfrm>
              <a:off x="2358887" y="1644142"/>
              <a:ext cx="2248680" cy="801448"/>
            </a:xfrm>
            <a:prstGeom prst="rect">
              <a:avLst/>
            </a:prstGeom>
            <a:noFill/>
            <a:ln w="28575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2443610" y="1491483"/>
              <a:ext cx="2079234" cy="8241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200000"/>
                </a:lnSpc>
              </a:pPr>
              <a:r>
                <a:rPr lang="zh-CN" altLang="en-US" sz="28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集中式路由</a:t>
              </a:r>
              <a:endPara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3704265" y="1198669"/>
            <a:ext cx="7560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编译所有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文件，启动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VRMain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运行虚拟路由和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界面。在命令行参数传入该虚拟路由的地址，以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ip:port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的形式。在局域网中进行试验需要将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127.0.0.1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改为局域网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IP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，例如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192.168.1.11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4265" y="2104585"/>
            <a:ext cx="5813934" cy="6742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" name="文本框 18"/>
          <p:cNvSpPr txBox="1"/>
          <p:nvPr/>
        </p:nvSpPr>
        <p:spPr>
          <a:xfrm>
            <a:off x="3704265" y="3065649"/>
            <a:ext cx="53248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运行之后，在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界面中为某些添加直连路由。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3704264" y="3793022"/>
            <a:ext cx="75600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启动虚拟路由的方式与“任务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1”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一致，同样需要传入该路由的地址。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4264" y="4206424"/>
            <a:ext cx="5828770" cy="6279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文本框 21"/>
          <p:cNvSpPr txBox="1"/>
          <p:nvPr/>
        </p:nvSpPr>
        <p:spPr>
          <a:xfrm>
            <a:off x="3704263" y="5124697"/>
            <a:ext cx="75600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启动之后需要输入其地址，同样以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ip:port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的形式输入。</a:t>
            </a: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4263" y="5526208"/>
            <a:ext cx="3561905" cy="4476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" name="文本框 23"/>
          <p:cNvSpPr txBox="1"/>
          <p:nvPr/>
        </p:nvSpPr>
        <p:spPr>
          <a:xfrm>
            <a:off x="3704263" y="6216305"/>
            <a:ext cx="83552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都完成之后，在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GUI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界面中为每个路由器设置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的地址信息以便访问到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Controller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609291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57527" y="250371"/>
            <a:ext cx="23182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实验结果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00736" y="1140432"/>
            <a:ext cx="28318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实验结果请见视频</a:t>
            </a:r>
          </a:p>
        </p:txBody>
      </p:sp>
    </p:spTree>
    <p:extLst>
      <p:ext uri="{BB962C8B-B14F-4D97-AF65-F5344CB8AC3E}">
        <p14:creationId xmlns:p14="http://schemas.microsoft.com/office/powerpoint/2010/main" val="3374183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920</Words>
  <Application>Microsoft Office PowerPoint</Application>
  <PresentationFormat>宽屏</PresentationFormat>
  <Paragraphs>104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Guo Yonglin</dc:creator>
  <cp:lastModifiedBy>黄建武</cp:lastModifiedBy>
  <cp:revision>54</cp:revision>
  <dcterms:created xsi:type="dcterms:W3CDTF">2016-10-24T07:28:43Z</dcterms:created>
  <dcterms:modified xsi:type="dcterms:W3CDTF">2016-12-19T16:16:38Z</dcterms:modified>
</cp:coreProperties>
</file>

<file path=docProps/thumbnail.jpeg>
</file>